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3"/>
  </p:notesMasterIdLst>
  <p:sldIdLst>
    <p:sldId id="378" r:id="rId5"/>
    <p:sldId id="372" r:id="rId6"/>
    <p:sldId id="259" r:id="rId7"/>
    <p:sldId id="260" r:id="rId8"/>
    <p:sldId id="261" r:id="rId9"/>
    <p:sldId id="262" r:id="rId10"/>
    <p:sldId id="263" r:id="rId11"/>
    <p:sldId id="265" r:id="rId12"/>
    <p:sldId id="379" r:id="rId13"/>
    <p:sldId id="380" r:id="rId14"/>
    <p:sldId id="264" r:id="rId15"/>
    <p:sldId id="267" r:id="rId16"/>
    <p:sldId id="268" r:id="rId17"/>
    <p:sldId id="376" r:id="rId18"/>
    <p:sldId id="377" r:id="rId19"/>
    <p:sldId id="381" r:id="rId20"/>
    <p:sldId id="270" r:id="rId21"/>
    <p:sldId id="272" r:id="rId2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89DCF-5878-4DFD-A5D2-177522998652}" v="1" dt="2022-05-03T05:14:53.185"/>
    <p1510:client id="{6C73C204-C628-42F1-B54C-F4A4452D8AD3}" v="1" dt="2023-03-17T11:34:46.8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50" d="100"/>
          <a:sy n="50" d="100"/>
        </p:scale>
        <p:origin x="16" y="4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Kai" userId="S::chengkai.lau21_digitalway.net#ext#@lh.onmicrosoft.com::8066bd7e-cd39-4dfe-81df-872259370664" providerId="AD" clId="Web-{14E89DCF-5878-4DFD-A5D2-177522998652}"/>
    <pc:docChg chg="delSld">
      <pc:chgData name="Cheng Kai" userId="S::chengkai.lau21_digitalway.net#ext#@lh.onmicrosoft.com::8066bd7e-cd39-4dfe-81df-872259370664" providerId="AD" clId="Web-{14E89DCF-5878-4DFD-A5D2-177522998652}" dt="2022-05-03T05:14:53.185" v="0"/>
      <pc:docMkLst>
        <pc:docMk/>
      </pc:docMkLst>
      <pc:sldChg chg="del">
        <pc:chgData name="Cheng Kai" userId="S::chengkai.lau21_digitalway.net#ext#@lh.onmicrosoft.com::8066bd7e-cd39-4dfe-81df-872259370664" providerId="AD" clId="Web-{14E89DCF-5878-4DFD-A5D2-177522998652}" dt="2022-05-03T05:14:53.185" v="0"/>
        <pc:sldMkLst>
          <pc:docMk/>
          <pc:sldMk cId="0" sldId="373"/>
        </pc:sldMkLst>
      </pc:sldChg>
    </pc:docChg>
  </pc:docChgLst>
  <pc:docChgLst>
    <pc:chgData name="Abu Sufian - bdse0322-017" userId="S::bdse0322-017_learning.educlaas.com#ext#@lh.onmicrosoft.com::f02fb70e-502b-42ab-ba1d-063b8fbfacea" providerId="AD" clId="Web-{6C73C204-C628-42F1-B54C-F4A4452D8AD3}"/>
    <pc:docChg chg="modSld">
      <pc:chgData name="Abu Sufian - bdse0322-017" userId="S::bdse0322-017_learning.educlaas.com#ext#@lh.onmicrosoft.com::f02fb70e-502b-42ab-ba1d-063b8fbfacea" providerId="AD" clId="Web-{6C73C204-C628-42F1-B54C-F4A4452D8AD3}" dt="2023-03-17T11:34:46.800" v="0" actId="1076"/>
      <pc:docMkLst>
        <pc:docMk/>
      </pc:docMkLst>
      <pc:sldChg chg="modSp">
        <pc:chgData name="Abu Sufian - bdse0322-017" userId="S::bdse0322-017_learning.educlaas.com#ext#@lh.onmicrosoft.com::f02fb70e-502b-42ab-ba1d-063b8fbfacea" providerId="AD" clId="Web-{6C73C204-C628-42F1-B54C-F4A4452D8AD3}" dt="2023-03-17T11:34:46.800" v="0" actId="1076"/>
        <pc:sldMkLst>
          <pc:docMk/>
          <pc:sldMk cId="0" sldId="260"/>
        </pc:sldMkLst>
        <pc:picChg chg="mod">
          <ac:chgData name="Abu Sufian - bdse0322-017" userId="S::bdse0322-017_learning.educlaas.com#ext#@lh.onmicrosoft.com::f02fb70e-502b-42ab-ba1d-063b8fbfacea" providerId="AD" clId="Web-{6C73C204-C628-42F1-B54C-F4A4452D8AD3}" dt="2023-03-17T11:34:46.800" v="0" actId="1076"/>
          <ac:picMkLst>
            <pc:docMk/>
            <pc:sldMk cId="0" sldId="260"/>
            <ac:picMk id="10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97006-3089-4F53-8AC6-A26F6294F896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277CD-5484-494C-BC08-0F866D73CF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1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E0B277C-17CB-432A-8C2F-544391189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D43299A5-2104-4241-807A-73BE69A2EF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2C8B8FC2-0C9A-462D-A65B-0B241A10A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5C141B1B-7171-4450-B1E9-45D1BE64481E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667000"/>
            <a:ext cx="5867400" cy="762000"/>
          </a:xfrm>
          <a:prstGeom prst="rect">
            <a:avLst/>
          </a:prstGeom>
        </p:spPr>
        <p:txBody>
          <a:bodyPr/>
          <a:lstStyle>
            <a:lvl1pPr algn="l">
              <a:defRPr sz="2700" baseline="0">
                <a:solidFill>
                  <a:srgbClr val="9317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0" y="3429000"/>
            <a:ext cx="5867400" cy="4572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1050" baseline="0">
                <a:solidFill>
                  <a:srgbClr val="93176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53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 bwMode="auto">
          <a:xfrm>
            <a:off x="179513" y="404664"/>
            <a:ext cx="582076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95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8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28600"/>
            <a:ext cx="8881872" cy="8534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789419" y="252983"/>
            <a:ext cx="2081783" cy="7909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880" y="2479928"/>
            <a:ext cx="9032239" cy="84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8307" y="1095755"/>
            <a:ext cx="85013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0F0A00E-823B-4851-B915-47C782B33BD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28725" y="1503484"/>
            <a:ext cx="6686550" cy="1068266"/>
          </a:xfrm>
          <a:solidFill>
            <a:schemeClr val="bg1">
              <a:lumMod val="85000"/>
            </a:schemeClr>
          </a:solidFill>
        </p:spPr>
        <p:txBody>
          <a:bodyPr vert="horz" wrap="square" lIns="51435" tIns="25718" rIns="51435" bIns="2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n-US" dirty="0"/>
              <a:t>Computing Research Project for including </a:t>
            </a:r>
            <a:br>
              <a:rPr lang="en-US" dirty="0"/>
            </a:br>
            <a:r>
              <a:rPr lang="en-US" dirty="0"/>
              <a:t>Digitalization in Remote working System</a:t>
            </a:r>
            <a:endParaRPr lang="en-GB" altLang="en-US" dirty="0">
              <a:ea typeface="ヒラギノ角ゴ Pro W3" charset="-128"/>
            </a:endParaRPr>
          </a:p>
        </p:txBody>
      </p:sp>
      <p:sp>
        <p:nvSpPr>
          <p:cNvPr id="5123" name="Title 1">
            <a:extLst>
              <a:ext uri="{FF2B5EF4-FFF2-40B4-BE49-F238E27FC236}">
                <a16:creationId xmlns:a16="http://schemas.microsoft.com/office/drawing/2014/main" id="{9943F5AA-E44A-462B-A8FC-39B76FFACCDE}"/>
              </a:ext>
            </a:extLst>
          </p:cNvPr>
          <p:cNvSpPr txBox="1">
            <a:spLocks/>
          </p:cNvSpPr>
          <p:nvPr/>
        </p:nvSpPr>
        <p:spPr bwMode="auto">
          <a:xfrm>
            <a:off x="1228725" y="2623646"/>
            <a:ext cx="44005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1125" dirty="0">
                <a:solidFill>
                  <a:srgbClr val="93176C"/>
                </a:solidFill>
                <a:latin typeface="Calibri" panose="020F0502020204030204" pitchFamily="34" charset="0"/>
              </a:rPr>
              <a:t>Module Project</a:t>
            </a:r>
            <a:endParaRPr lang="en-GB" altLang="en-US" sz="1125" dirty="0">
              <a:solidFill>
                <a:srgbClr val="93176C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E2B7E-1984-4A38-B999-D3FC5F0148C2}"/>
              </a:ext>
            </a:extLst>
          </p:cNvPr>
          <p:cNvSpPr txBox="1">
            <a:spLocks/>
          </p:cNvSpPr>
          <p:nvPr/>
        </p:nvSpPr>
        <p:spPr bwMode="auto">
          <a:xfrm>
            <a:off x="1228725" y="4343401"/>
            <a:ext cx="3243263" cy="756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Start Date	:</a:t>
            </a:r>
            <a:r>
              <a:rPr lang="id-ID" altLang="en-US" sz="1050" b="1" dirty="0">
                <a:latin typeface="+mn-lt"/>
              </a:rPr>
              <a:t>24 Agust 2023</a:t>
            </a:r>
            <a:r>
              <a:rPr lang="en-US" altLang="en-US" sz="1050" b="1" dirty="0">
                <a:latin typeface="+mn-lt"/>
              </a:rPr>
              <a:t>	</a:t>
            </a:r>
            <a:endParaRPr lang="id-ID" altLang="en-US" sz="1050" b="1" dirty="0">
              <a:latin typeface="+mn-lt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End Date	:</a:t>
            </a:r>
            <a:r>
              <a:rPr lang="id-ID" altLang="en-US" sz="1050" b="1" dirty="0">
                <a:latin typeface="+mn-lt"/>
              </a:rPr>
              <a:t>26 September 2023</a:t>
            </a:r>
            <a:endParaRPr lang="en-US" altLang="en-US" sz="1050" b="1" dirty="0">
              <a:latin typeface="+mn-lt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Submission Date:</a:t>
            </a:r>
            <a:r>
              <a:rPr lang="id-ID" altLang="en-US" sz="1050" b="1" dirty="0">
                <a:latin typeface="+mn-lt"/>
              </a:rPr>
              <a:t> 26 September 2023</a:t>
            </a:r>
            <a:endParaRPr lang="en-US" altLang="en-US" sz="105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DFC0B0-FB48-41B8-9972-916748A1C7B0}"/>
              </a:ext>
            </a:extLst>
          </p:cNvPr>
          <p:cNvSpPr txBox="1">
            <a:spLocks/>
          </p:cNvSpPr>
          <p:nvPr/>
        </p:nvSpPr>
        <p:spPr bwMode="auto">
          <a:xfrm>
            <a:off x="1239118" y="3094435"/>
            <a:ext cx="5509022" cy="669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Module: </a:t>
            </a:r>
            <a:r>
              <a:rPr lang="en-US" altLang="en-US" sz="1050" dirty="0">
                <a:latin typeface="+mn-lt"/>
              </a:rPr>
              <a:t> Computing Research Project</a:t>
            </a: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dirty="0">
                <a:latin typeface="+mn-lt"/>
              </a:rPr>
              <a:t>Course: : Computing Research Project by doing digitalization for Remote Workers in Business 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AE6609-8189-419A-853E-0A3E5EB230FA}"/>
              </a:ext>
            </a:extLst>
          </p:cNvPr>
          <p:cNvSpPr txBox="1">
            <a:spLocks/>
          </p:cNvSpPr>
          <p:nvPr/>
        </p:nvSpPr>
        <p:spPr bwMode="auto">
          <a:xfrm>
            <a:off x="4599709" y="4343401"/>
            <a:ext cx="3243263" cy="756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Learner Name: 	</a:t>
            </a:r>
            <a:r>
              <a:rPr lang="id-ID" altLang="en-US" sz="1050" b="1" dirty="0">
                <a:latin typeface="+mn-lt"/>
              </a:rPr>
              <a:t> Syukur Sidiq Nur Alam</a:t>
            </a:r>
            <a:endParaRPr lang="en-US" altLang="en-US" sz="1050" b="1" dirty="0">
              <a:latin typeface="+mn-lt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Enrollment ID:	</a:t>
            </a:r>
            <a:r>
              <a:rPr lang="id-ID" altLang="en-US" sz="1050" b="1" dirty="0">
                <a:latin typeface="+mn-lt"/>
              </a:rPr>
              <a:t>BDSE07- 0922-089</a:t>
            </a:r>
            <a:endParaRPr lang="en-US" altLang="en-US" sz="1050" b="1" dirty="0">
              <a:latin typeface="+mn-lt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Presentation Date:    </a:t>
            </a:r>
            <a:r>
              <a:rPr lang="id-ID" altLang="en-US" sz="1050" b="1" dirty="0">
                <a:latin typeface="+mn-lt"/>
              </a:rPr>
              <a:t>29</a:t>
            </a:r>
            <a:r>
              <a:rPr lang="en-US" altLang="en-US" sz="1050" b="1" dirty="0">
                <a:latin typeface="+mn-lt"/>
              </a:rPr>
              <a:t> September 202</a:t>
            </a:r>
            <a:r>
              <a:rPr lang="id-ID" altLang="en-US" sz="1050" b="1" dirty="0">
                <a:latin typeface="+mn-lt"/>
              </a:rPr>
              <a:t>3</a:t>
            </a:r>
            <a:r>
              <a:rPr lang="en-US" altLang="en-US" sz="1050" b="1" dirty="0">
                <a:latin typeface="+mn-lt"/>
              </a:rPr>
              <a:t>	</a:t>
            </a: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endParaRPr lang="en-US" altLang="en-US" sz="105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62870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Research Proposal Template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CDFF2-2CB2-4A3D-A2A5-1E98197CC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66470"/>
            <a:ext cx="49530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458208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Project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205230"/>
            <a:ext cx="8970645" cy="5652770"/>
            <a:chOff x="0" y="1103350"/>
            <a:chExt cx="8970645" cy="5652770"/>
          </a:xfrm>
        </p:grpSpPr>
        <p:sp>
          <p:nvSpPr>
            <p:cNvPr id="4" name="object 4"/>
            <p:cNvSpPr/>
            <p:nvPr/>
          </p:nvSpPr>
          <p:spPr>
            <a:xfrm>
              <a:off x="41143" y="1138418"/>
              <a:ext cx="8929125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03350"/>
              <a:ext cx="2168651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247" y="1153667"/>
              <a:ext cx="8857615" cy="5546090"/>
            </a:xfrm>
            <a:custGeom>
              <a:avLst/>
              <a:gdLst/>
              <a:ahLst/>
              <a:cxnLst/>
              <a:rect l="l" t="t" r="r" b="b"/>
              <a:pathLst>
                <a:path w="8857615" h="5546090">
                  <a:moveTo>
                    <a:pt x="8857488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7488" y="5545836"/>
                  </a:lnTo>
                  <a:lnTo>
                    <a:pt x="88574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r>
                <a:rPr lang="en-US" dirty="0"/>
                <a:t>Project Flowchart: </a:t>
              </a:r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79247" y="1153667"/>
              <a:ext cx="8857615" cy="5546090"/>
            </a:xfrm>
            <a:custGeom>
              <a:avLst/>
              <a:gdLst/>
              <a:ahLst/>
              <a:cxnLst/>
              <a:rect l="l" t="t" r="r" b="b"/>
              <a:pathLst>
                <a:path w="8857615" h="5546090">
                  <a:moveTo>
                    <a:pt x="0" y="5545836"/>
                  </a:moveTo>
                  <a:lnTo>
                    <a:pt x="8857488" y="5545836"/>
                  </a:lnTo>
                  <a:lnTo>
                    <a:pt x="8857488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B3812FD-9C7A-4C8D-A36C-E6972F17099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71600" y="1624609"/>
            <a:ext cx="5731510" cy="48488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0010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Gantt Chart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46"/>
              <a:ext cx="4373880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A197A98-A909-40E8-B716-485F128821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4389120" y="2475475"/>
            <a:ext cx="4697349" cy="2207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BC8E97-B2E9-48E1-A25D-E071340A045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4584" y="2258545"/>
            <a:ext cx="4217416" cy="34031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B115C826-5D5D-41E2-A76F-9C425E7DEEB6}"/>
              </a:ext>
            </a:extLst>
          </p:cNvPr>
          <p:cNvSpPr txBox="1"/>
          <p:nvPr/>
        </p:nvSpPr>
        <p:spPr>
          <a:xfrm>
            <a:off x="186639" y="1127630"/>
            <a:ext cx="8611235" cy="40780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rlito"/>
                <a:cs typeface="Carlito"/>
              </a:rPr>
              <a:t>Scree</a:t>
            </a:r>
            <a:r>
              <a:rPr lang="en-IN" sz="2000" b="1" spc="-5" dirty="0">
                <a:latin typeface="Carlito"/>
                <a:cs typeface="Carlito"/>
              </a:rPr>
              <a:t>n </a:t>
            </a:r>
            <a:r>
              <a:rPr lang="en-IN" sz="2000" b="1" dirty="0">
                <a:latin typeface="Carlito"/>
                <a:cs typeface="Carlito"/>
              </a:rPr>
              <a:t>Shots of</a:t>
            </a:r>
            <a:r>
              <a:rPr lang="en-IN" sz="2000" b="1" spc="-15" dirty="0">
                <a:latin typeface="Carlito"/>
                <a:cs typeface="Carlito"/>
              </a:rPr>
              <a:t> </a:t>
            </a:r>
            <a:r>
              <a:rPr lang="en-IN" sz="2000" b="1" spc="-10" dirty="0">
                <a:latin typeface="Carlito"/>
                <a:cs typeface="Carlito"/>
              </a:rPr>
              <a:t>Evidences:  </a:t>
            </a:r>
            <a:r>
              <a:rPr lang="en-IN" sz="1400" b="1" spc="-10" dirty="0">
                <a:latin typeface="Carlito"/>
                <a:cs typeface="Carlito"/>
              </a:rPr>
              <a:t>website results</a:t>
            </a:r>
            <a:endParaRPr lang="en-IN" sz="2000" b="1" spc="-10" dirty="0">
              <a:latin typeface="Carlito"/>
              <a:cs typeface="Carli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66C86-EDF5-429D-A87B-7159B797F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82093" y="-966387"/>
            <a:ext cx="2526978" cy="80815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137A59-5C07-43D5-84B6-BEA87004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63" y="304800"/>
            <a:ext cx="9032875" cy="369332"/>
          </a:xfrm>
        </p:spPr>
        <p:txBody>
          <a:bodyPr/>
          <a:lstStyle/>
          <a:p>
            <a:r>
              <a:rPr lang="en-IN" sz="2400" spc="-5" dirty="0">
                <a:solidFill>
                  <a:srgbClr val="FFFFFF"/>
                </a:solidFill>
                <a:latin typeface="Arial"/>
                <a:cs typeface="Arial"/>
              </a:rPr>
              <a:t>9. Project Execution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F14C5-238F-4B31-9247-1FB2654A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3237419" cy="4484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6752D-976B-4C4B-B7E3-BF899498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357868"/>
            <a:ext cx="231435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9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2EC39B5-CE74-4442-87B2-AFE7B617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" y="228600"/>
            <a:ext cx="9032875" cy="430887"/>
          </a:xfrm>
        </p:spPr>
        <p:txBody>
          <a:bodyPr/>
          <a:lstStyle/>
          <a:p>
            <a:r>
              <a:rPr lang="en-IN" sz="2800" spc="-5" dirty="0">
                <a:solidFill>
                  <a:srgbClr val="FFFFFF"/>
                </a:solidFill>
                <a:latin typeface="Arial"/>
                <a:cs typeface="Arial"/>
              </a:rPr>
              <a:t>9. Project Execution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305A4-02B6-4599-BF4A-E43E9FC6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98484" y="-1112484"/>
            <a:ext cx="2278019" cy="86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2EC39B5-CE74-4442-87B2-AFE7B617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" y="228600"/>
            <a:ext cx="9032875" cy="430887"/>
          </a:xfrm>
        </p:spPr>
        <p:txBody>
          <a:bodyPr/>
          <a:lstStyle/>
          <a:p>
            <a:r>
              <a:rPr lang="en-IN" sz="2800" spc="-5" dirty="0">
                <a:solidFill>
                  <a:srgbClr val="FFFFFF"/>
                </a:solidFill>
                <a:latin typeface="Arial"/>
                <a:cs typeface="Arial"/>
              </a:rPr>
              <a:t>9. Project Execution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FFBAA-1DB5-4308-887D-642ADCEF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43643"/>
            <a:ext cx="2516783" cy="5385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4FBC5-A94B-436D-9443-4AC3B867D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752600"/>
            <a:ext cx="3983648" cy="43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9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6363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Milestone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Feedback &amp; Action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800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24287"/>
              </p:ext>
            </p:extLst>
          </p:nvPr>
        </p:nvGraphicFramePr>
        <p:xfrm>
          <a:off x="178307" y="1196336"/>
          <a:ext cx="8779510" cy="4772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9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3190">
                <a:tc>
                  <a:txBody>
                    <a:bodyPr/>
                    <a:lstStyle/>
                    <a:p>
                      <a:pPr marL="41910" marR="36830" indent="26670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Milestone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504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182370" marR="97155" indent="-1076325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Milestone Feedback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received from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Tutor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/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Learning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Facilitator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193165" marR="1038225" indent="-14478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Action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Taken  (Yes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/ No)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60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4953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98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9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IN"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9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97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0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1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493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Proposed Improvements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72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8336280" cy="28986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6639" y="1127630"/>
            <a:ext cx="7945120" cy="32803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Carlito"/>
                <a:cs typeface="Carlito"/>
              </a:rPr>
              <a:t>Future Recommendations:</a:t>
            </a:r>
          </a:p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Carlito"/>
                <a:cs typeface="Carlito"/>
              </a:rPr>
              <a:t>Long-term Impact of Customer Switching Behavior</a:t>
            </a:r>
          </a:p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Carlito"/>
                <a:cs typeface="Carlito"/>
              </a:rPr>
              <a:t>Returns and Exchanges</a:t>
            </a:r>
          </a:p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Carlito"/>
                <a:cs typeface="Carlito"/>
              </a:rPr>
              <a:t>Competitor Analysis</a:t>
            </a:r>
          </a:p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endParaRPr lang="en-US" sz="2000" b="1" spc="-5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Carlito"/>
                <a:cs typeface="Carlito"/>
              </a:rPr>
              <a:t> Website Recommendations:</a:t>
            </a:r>
          </a:p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Carlito"/>
                <a:cs typeface="Carlito"/>
              </a:rPr>
              <a:t>Live Chat with Bot or Help</a:t>
            </a:r>
          </a:p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Carlito"/>
                <a:cs typeface="Carlito"/>
              </a:rPr>
              <a:t>Add More Payments with Banks</a:t>
            </a:r>
            <a:endParaRPr lang="id-ID"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41330A95-86EE-47DB-8BBC-7419D9A9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3" y="1160463"/>
            <a:ext cx="5453062" cy="342900"/>
          </a:xfrm>
        </p:spPr>
        <p:txBody>
          <a:bodyPr/>
          <a:lstStyle/>
          <a:p>
            <a:pPr algn="l">
              <a:defRPr/>
            </a:pPr>
            <a:r>
              <a:rPr lang="en-US" altLang="en-US">
                <a:ea typeface="ヒラギノ角ゴ Pro W3" charset="-128"/>
              </a:rPr>
              <a:t>Contents</a:t>
            </a:r>
            <a:endParaRPr lang="en-GB" altLang="en-US">
              <a:ea typeface="ヒラギノ角ゴ Pro W3" charset="-128"/>
            </a:endParaRPr>
          </a:p>
        </p:txBody>
      </p:sp>
      <p:sp>
        <p:nvSpPr>
          <p:cNvPr id="6147" name="TextBox 3">
            <a:extLst>
              <a:ext uri="{FF2B5EF4-FFF2-40B4-BE49-F238E27FC236}">
                <a16:creationId xmlns:a16="http://schemas.microsoft.com/office/drawing/2014/main" id="{B4E8A053-B954-469B-BAA0-0BAD6B4D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chemeClr val="bg1"/>
                </a:solidFill>
                <a:cs typeface="Arial" panose="020B0604020202020204" pitchFamily="34" charset="0"/>
              </a:rPr>
              <a:t>Document History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3DCB5-EF6A-445F-AB68-3317A281A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274916"/>
              </p:ext>
            </p:extLst>
          </p:nvPr>
        </p:nvGraphicFramePr>
        <p:xfrm>
          <a:off x="166688" y="1160463"/>
          <a:ext cx="8640762" cy="1577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7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0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Version Number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Effective Date of release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Summary of Included Changes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Author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778">
                <a:tc>
                  <a:txBody>
                    <a:bodyPr/>
                    <a:lstStyle/>
                    <a:p>
                      <a:pPr marL="5715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54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600" baseline="300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 August 2021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160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First Edition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604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Student Name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109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1. Project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Definition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72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2599944" cy="3304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6638" y="1213483"/>
            <a:ext cx="8652561" cy="2783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rlito"/>
                <a:cs typeface="Carlito"/>
              </a:rPr>
              <a:t>Project</a:t>
            </a:r>
            <a:r>
              <a:rPr sz="2000" b="1" spc="-85" dirty="0">
                <a:latin typeface="Carlito"/>
                <a:cs typeface="Carlito"/>
              </a:rPr>
              <a:t> </a:t>
            </a:r>
            <a:r>
              <a:rPr lang="en-US" sz="2000" b="1" spc="-5" dirty="0">
                <a:latin typeface="Carlito"/>
                <a:cs typeface="Carlito"/>
              </a:rPr>
              <a:t>Background: </a:t>
            </a:r>
            <a:r>
              <a:rPr lang="en-US" sz="2000" spc="-5" dirty="0">
                <a:latin typeface="Carlito"/>
                <a:cs typeface="Carlito"/>
              </a:rPr>
              <a:t>Jumpstart, a national retail chain with 750 locations, has built a solid reputation for high-quality, distinctive products that draw in customers. However, the post-Covid 19 era's new norm of remote labor has damaged their main business in a number of ways. The Chief Operating Manager of Jumpstart contacted </a:t>
            </a:r>
            <a:r>
              <a:rPr lang="en-US" sz="2000" spc="-5" dirty="0" err="1">
                <a:latin typeface="Carlito"/>
                <a:cs typeface="Carlito"/>
              </a:rPr>
              <a:t>Aceadora</a:t>
            </a:r>
            <a:r>
              <a:rPr lang="en-US" sz="2000" spc="-5" dirty="0">
                <a:latin typeface="Carlito"/>
                <a:cs typeface="Carlito"/>
              </a:rPr>
              <a:t> Tech for a solution in order to adjust to these developments and move towards client commerce. This initiative has been taken on by </a:t>
            </a:r>
            <a:r>
              <a:rPr lang="en-US" sz="2000" spc="-5" dirty="0" err="1">
                <a:latin typeface="Carlito"/>
                <a:cs typeface="Carlito"/>
              </a:rPr>
              <a:t>Aceadora</a:t>
            </a:r>
            <a:r>
              <a:rPr lang="en-US" sz="2000" spc="-5" dirty="0">
                <a:latin typeface="Carlito"/>
                <a:cs typeface="Carlito"/>
              </a:rPr>
              <a:t> Computing to help Jumpstart get past technological hurdles. As a crucial component of the project, senior manager Mr. Martin is concentrated on enhancing the client experience.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868" y="4042516"/>
            <a:ext cx="8411261" cy="204927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863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en-US" sz="2000" b="1" spc="-5" dirty="0">
                <a:latin typeface="+mj-lt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Project Goal</a:t>
            </a:r>
            <a:r>
              <a:rPr lang="en-US" sz="2000" b="1" dirty="0">
                <a:latin typeface="+mj-lt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endParaRPr lang="id-ID" sz="2000" b="1" dirty="0">
              <a:latin typeface="+mj-lt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63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en-US" sz="2000" dirty="0">
                <a:latin typeface="+mj-lt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Improving the appearance to be neat,</a:t>
            </a:r>
          </a:p>
          <a:p>
            <a:pPr marL="2863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en-US" sz="2000" dirty="0">
                <a:latin typeface="+mj-lt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make it friendly and simple,</a:t>
            </a:r>
          </a:p>
          <a:p>
            <a:pPr marL="2863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en-US" sz="2000" dirty="0">
                <a:latin typeface="+mj-lt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satisfy visitors to become regular buyers</a:t>
            </a:r>
          </a:p>
          <a:p>
            <a:pPr marL="2863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endParaRPr lang="id-ID" sz="2000" dirty="0">
              <a:latin typeface="+mj-lt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583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2. Project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Deliverables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2799" y="1147572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4433316" cy="3691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6639" y="1213484"/>
            <a:ext cx="8652561" cy="12830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rlito"/>
                <a:cs typeface="Carlito"/>
              </a:rPr>
              <a:t>Project</a:t>
            </a:r>
            <a:r>
              <a:rPr sz="2000" b="1" spc="-7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Deliverables</a:t>
            </a:r>
            <a:r>
              <a:rPr lang="en-US" sz="2000" b="1" spc="-10" dirty="0">
                <a:latin typeface="Carlito"/>
                <a:cs typeface="Carlito"/>
              </a:rPr>
              <a:t>: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endParaRPr lang="en-US" sz="2000" b="1" spc="-1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endParaRPr lang="en-US" sz="2000" b="1" spc="-1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endParaRPr lang="en-US" sz="2000" b="1" spc="-10" dirty="0">
              <a:latin typeface="Carlito"/>
              <a:cs typeface="Carli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77A330-EF03-487A-A62B-75AC19511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35" y="1902415"/>
            <a:ext cx="3838572" cy="3599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F4617-9ED4-4AF4-A424-39476143A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364" y="3157363"/>
            <a:ext cx="4653836" cy="1739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664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3. Project Milestones &amp;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2800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334"/>
              </p:ext>
            </p:extLst>
          </p:nvPr>
        </p:nvGraphicFramePr>
        <p:xfrm>
          <a:off x="178307" y="1095755"/>
          <a:ext cx="8490585" cy="3081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6516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Task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 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Task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Description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Milestone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29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Conduct Survey For information Gathering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spc="-5" dirty="0">
                          <a:latin typeface="Carlito"/>
                          <a:cs typeface="Carlito"/>
                        </a:rPr>
                        <a:t>Prepare Research Proposal template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990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Prepare Work Breakdown Structure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Create Gantt Chart using Project Libre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51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Compare and Evaluate Project Solution by doing Research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621">
                <a:tc>
                  <a:txBody>
                    <a:bodyPr/>
                    <a:lstStyle/>
                    <a:p>
                      <a:pPr marL="4762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208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Conduct Survey for Jumpstart Opinion on Recommended Solution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697865" algn="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622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4. Project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72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6152388" cy="41788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6639" y="1127630"/>
            <a:ext cx="5815330" cy="4511491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id-ID" sz="2000" b="1" spc="-20" dirty="0">
                <a:latin typeface="Carlito"/>
                <a:cs typeface="Carlito"/>
              </a:rPr>
              <a:t>Technical </a:t>
            </a:r>
            <a:r>
              <a:rPr lang="id-ID" sz="2000" b="1" spc="-10" dirty="0">
                <a:latin typeface="Carlito"/>
                <a:cs typeface="Carlito"/>
              </a:rPr>
              <a:t>Environment </a:t>
            </a:r>
            <a:r>
              <a:rPr lang="id-ID" sz="2000" b="1" dirty="0">
                <a:latin typeface="Carlito"/>
                <a:cs typeface="Carlito"/>
              </a:rPr>
              <a:t>and </a:t>
            </a:r>
            <a:r>
              <a:rPr lang="id-ID" sz="2000" b="1" spc="-35" dirty="0">
                <a:latin typeface="Carlito"/>
                <a:cs typeface="Carlito"/>
              </a:rPr>
              <a:t>Tools</a:t>
            </a:r>
            <a:r>
              <a:rPr lang="id-ID" sz="2000" b="1" spc="-80" dirty="0">
                <a:latin typeface="Carlito"/>
                <a:cs typeface="Carlito"/>
              </a:rPr>
              <a:t> </a:t>
            </a:r>
            <a:r>
              <a:rPr lang="id-ID" sz="2000" b="1" dirty="0">
                <a:latin typeface="Carlito"/>
                <a:cs typeface="Carlito"/>
              </a:rPr>
              <a:t>Used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Google Form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Project Libre version ID: 1.9.3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MS Word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PowerPoint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Pantheon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WordPress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Elementor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Contact Form 7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Login Logout Register Menu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endParaRPr lang="id-ID"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1243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46"/>
              <a:ext cx="447446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6639" y="1213484"/>
            <a:ext cx="41243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rlito"/>
                <a:cs typeface="Carlito"/>
              </a:rPr>
              <a:t>Screen </a:t>
            </a:r>
            <a:r>
              <a:rPr sz="2000" b="1" spc="-10" dirty="0">
                <a:latin typeface="Carlito"/>
                <a:cs typeface="Carlito"/>
              </a:rPr>
              <a:t>capture </a:t>
            </a:r>
            <a:r>
              <a:rPr sz="2000" b="1" dirty="0">
                <a:latin typeface="Carlito"/>
                <a:cs typeface="Carlito"/>
              </a:rPr>
              <a:t>of </a:t>
            </a:r>
            <a:r>
              <a:rPr sz="2000" b="1" spc="-5" dirty="0">
                <a:latin typeface="Carlito"/>
                <a:cs typeface="Carlito"/>
              </a:rPr>
              <a:t>various tools</a:t>
            </a:r>
            <a:r>
              <a:rPr sz="2000" b="1" spc="-60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used</a:t>
            </a:r>
            <a:endParaRPr sz="2000" dirty="0">
              <a:latin typeface="Carlito"/>
              <a:cs typeface="Carli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B80435-6390-45C5-9A25-09680A2C7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33"/>
          <a:stretch/>
        </p:blipFill>
        <p:spPr>
          <a:xfrm>
            <a:off x="205808" y="4993525"/>
            <a:ext cx="1702943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C15E0-21CF-4CED-B9A6-60346090F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64" y="5242873"/>
            <a:ext cx="4105522" cy="1250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F447CF-0E51-4439-8058-47A3B90AD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264" y="3545943"/>
            <a:ext cx="4105522" cy="1367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F3EB3A-AFC5-4769-AF1A-DC1E22669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48" y="3183380"/>
            <a:ext cx="1712410" cy="1655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D62E4-DA5F-423D-8257-1E5201984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025" y="1772474"/>
            <a:ext cx="1466850" cy="1400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303E41-B072-48F9-A2D6-C87EED1932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2218" y="2296074"/>
            <a:ext cx="1784483" cy="165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18922E-F49F-4B6F-8554-CB7072B14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1471" y="4572000"/>
            <a:ext cx="1594102" cy="16500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62870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Research Proposal Template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369F7-B75D-4A2C-8482-13AA1D17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" y="1066800"/>
            <a:ext cx="3529013" cy="329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8E791-4844-4D5E-BF57-F2EA13AB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" y="4362450"/>
            <a:ext cx="3433287" cy="1347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CC64D-021C-44E1-BBD9-1A59A1C6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066800"/>
            <a:ext cx="3322226" cy="2448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3E528E-406E-421F-81D6-7840D0867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316" y="3515235"/>
            <a:ext cx="3402803" cy="2176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62870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Research Proposal Template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D83A5-0BC5-4AFB-89D6-7784CD6B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" y="1066800"/>
            <a:ext cx="4219404" cy="563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54566-9CF9-4B3F-A3F5-7DCC0E510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86875"/>
            <a:ext cx="4056563" cy="55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3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18d1a0-f5a0-4e12-83ce-6c8453885330">
      <Terms xmlns="http://schemas.microsoft.com/office/infopath/2007/PartnerControls"/>
    </lcf76f155ced4ddcb4097134ff3c332f>
    <TaxCatchAll xmlns="c0babb3f-4b83-4bd4-b00e-4acf958a406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75E9F97BC1B5458BF54EED01CD8DCC" ma:contentTypeVersion="14" ma:contentTypeDescription="Create a new document." ma:contentTypeScope="" ma:versionID="2d35398129ce63844fcd652cf7c25bf4">
  <xsd:schema xmlns:xsd="http://www.w3.org/2001/XMLSchema" xmlns:xs="http://www.w3.org/2001/XMLSchema" xmlns:p="http://schemas.microsoft.com/office/2006/metadata/properties" xmlns:ns2="d118d1a0-f5a0-4e12-83ce-6c8453885330" xmlns:ns3="c0babb3f-4b83-4bd4-b00e-4acf958a406a" targetNamespace="http://schemas.microsoft.com/office/2006/metadata/properties" ma:root="true" ma:fieldsID="ee38142deccbb131ae178429fcc9bbf9" ns2:_="" ns3:_="">
    <xsd:import namespace="d118d1a0-f5a0-4e12-83ce-6c8453885330"/>
    <xsd:import namespace="c0babb3f-4b83-4bd4-b00e-4acf958a40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18d1a0-f5a0-4e12-83ce-6c84538853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0bf0ac1-f138-411d-9df9-4081be4fdb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abb3f-4b83-4bd4-b00e-4acf958a406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0d88b2bf-274e-4f33-a410-37d88b11a109}" ma:internalName="TaxCatchAll" ma:showField="CatchAllData" ma:web="c0babb3f-4b83-4bd4-b00e-4acf958a40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A20251-CE06-4FC6-90F2-C5C9073DC163}">
  <ds:schemaRefs>
    <ds:schemaRef ds:uri="http://schemas.microsoft.com/office/2006/metadata/properties"/>
    <ds:schemaRef ds:uri="http://schemas.microsoft.com/office/infopath/2007/PartnerControls"/>
    <ds:schemaRef ds:uri="0deb1476-bece-4e13-bf35-82df09f35d79"/>
    <ds:schemaRef ds:uri="9590665a-f40a-4e2a-9bd7-359eb34129ed"/>
    <ds:schemaRef ds:uri="cb49ea42-c776-4921-925a-6f2d18d3f7cb"/>
    <ds:schemaRef ds:uri="7fb2fad2-2bec-4404-ace4-eb291a679560"/>
    <ds:schemaRef ds:uri="d118d1a0-f5a0-4e12-83ce-6c8453885330"/>
    <ds:schemaRef ds:uri="c0babb3f-4b83-4bd4-b00e-4acf958a406a"/>
  </ds:schemaRefs>
</ds:datastoreItem>
</file>

<file path=customXml/itemProps2.xml><?xml version="1.0" encoding="utf-8"?>
<ds:datastoreItem xmlns:ds="http://schemas.openxmlformats.org/officeDocument/2006/customXml" ds:itemID="{2C951229-66CA-4B17-8096-832513F41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DCB074-20BE-4C6C-BD21-B30875EF20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18d1a0-f5a0-4e12-83ce-6c8453885330"/>
    <ds:schemaRef ds:uri="c0babb3f-4b83-4bd4-b00e-4acf958a40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471</Words>
  <Application>Microsoft Office PowerPoint</Application>
  <PresentationFormat>On-screen Show (4:3)</PresentationFormat>
  <Paragraphs>110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</vt:lpstr>
      <vt:lpstr>Carlito</vt:lpstr>
      <vt:lpstr>Times New Roman</vt:lpstr>
      <vt:lpstr>Wingdings</vt:lpstr>
      <vt:lpstr>Office Theme</vt:lpstr>
      <vt:lpstr>Computing Research Project for including  Digitalization in Remote working System</vt:lpstr>
      <vt:lpstr>Contents</vt:lpstr>
      <vt:lpstr>1. Project Definition</vt:lpstr>
      <vt:lpstr>2. Project Deliverables</vt:lpstr>
      <vt:lpstr>3. Project Milestones &amp; Tasks</vt:lpstr>
      <vt:lpstr>4. Project Environment</vt:lpstr>
      <vt:lpstr>5. Tools</vt:lpstr>
      <vt:lpstr>6. Research Proposal Template</vt:lpstr>
      <vt:lpstr>6. Research Proposal Template</vt:lpstr>
      <vt:lpstr>6. Research Proposal Template</vt:lpstr>
      <vt:lpstr>7. Project Design</vt:lpstr>
      <vt:lpstr>8. Project Gantt Chart</vt:lpstr>
      <vt:lpstr>9. Project Execution</vt:lpstr>
      <vt:lpstr>9. Project Execution</vt:lpstr>
      <vt:lpstr>9. Project Execution</vt:lpstr>
      <vt:lpstr>9. Project Execution</vt:lpstr>
      <vt:lpstr>10. Milestone Feedback &amp; Action taken</vt:lpstr>
      <vt:lpstr>11. Proposed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Joscans</dc:creator>
  <cp:lastModifiedBy>Syukursidiq nuralam</cp:lastModifiedBy>
  <cp:revision>22</cp:revision>
  <dcterms:created xsi:type="dcterms:W3CDTF">2020-12-22T04:17:09Z</dcterms:created>
  <dcterms:modified xsi:type="dcterms:W3CDTF">2023-09-26T13:26:29Z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2020-12-22T00:00:00Z</vt:filetime>
  </property>
  <property fmtid="{D5CDD505-2E9C-101B-9397-08002B2CF9AE}" pid="5" name="ContentTypeId">
    <vt:lpwstr>0x010100B975E9F97BC1B5458BF54EED01CD8DCC</vt:lpwstr>
  </property>
  <property fmtid="{D5CDD505-2E9C-101B-9397-08002B2CF9AE}" pid="6" name="MediaServiceImageTags">
    <vt:lpwstr/>
  </property>
</Properties>
</file>